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70" r:id="rId5"/>
    <p:sldId id="748" r:id="rId6"/>
    <p:sldId id="261" r:id="rId7"/>
    <p:sldId id="736" r:id="rId8"/>
    <p:sldId id="740" r:id="rId9"/>
    <p:sldId id="747" r:id="rId10"/>
    <p:sldId id="741" r:id="rId11"/>
    <p:sldId id="746" r:id="rId12"/>
    <p:sldId id="749" r:id="rId13"/>
    <p:sldId id="750" r:id="rId14"/>
    <p:sldId id="743" r:id="rId15"/>
    <p:sldId id="744" r:id="rId16"/>
    <p:sldId id="751" r:id="rId17"/>
    <p:sldId id="752" r:id="rId18"/>
    <p:sldId id="72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成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8D8D"/>
    <a:srgbClr val="FF9900"/>
    <a:srgbClr val="1C1E26"/>
    <a:srgbClr val="F7F7F7"/>
    <a:srgbClr val="E6E6E6"/>
    <a:srgbClr val="303342"/>
    <a:srgbClr val="485F74"/>
    <a:srgbClr val="354655"/>
    <a:srgbClr val="C80000"/>
    <a:srgbClr val="85B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84" autoAdjust="0"/>
  </p:normalViewPr>
  <p:slideViewPr>
    <p:cSldViewPr snapToGrid="0">
      <p:cViewPr varScale="1">
        <p:scale>
          <a:sx n="87" d="100"/>
          <a:sy n="87" d="100"/>
        </p:scale>
        <p:origin x="528" y="96"/>
      </p:cViewPr>
      <p:guideLst>
        <p:guide orient="horz" pos="2160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4/30/2020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9EE0F-113C-45AB-9877-4A16FFA6A9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89D3-056A-4F4C-8125-EA71262895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4/30/2020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57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3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5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70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7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6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09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1FFE5-84D8-43BD-9B0D-76C497F5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B4FFF-4547-4B6C-9BF5-9A495C21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6" name="Rectangle 15"/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en-US" sz="1200" b="0" i="0" strike="noStrike" spc="0" noProof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en-US" sz="8000" b="0" i="0" strike="noStrike" spc="0" noProof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noProof="0" dirty="0">
                <a:solidFill>
                  <a:schemeClr val="accent1"/>
                </a:solidFill>
                <a:latin typeface="+mn-lt"/>
              </a:rPr>
              <a:t>Your </a:t>
            </a:r>
            <a:r>
              <a:rPr lang="en-US" sz="1200" b="1" baseline="0" noProof="0" dirty="0">
                <a:solidFill>
                  <a:schemeClr val="accent1"/>
                </a:solidFill>
                <a:latin typeface="+mn-lt"/>
              </a:rPr>
              <a:t>Coffee Shop</a:t>
            </a:r>
            <a:endParaRPr lang="en-US" sz="1200" b="1" noProof="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781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engweibin.github.io/HTML-Project-108-2/index.html" TargetMode="External"/><Relationship Id="rId2" Type="http://schemas.openxmlformats.org/officeDocument/2006/relationships/hyperlink" Target="https://github.com/HengWeiBin/HTML-Project-108-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Placeholder 1" descr="Coffee shop artwork and icons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B825F879-7327-49C3-8A45-B7A226CC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29998" y="7526700"/>
            <a:ext cx="4213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INVESTOR OPPORTUNITY</a:t>
            </a:r>
          </a:p>
        </p:txBody>
      </p:sp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797" y="-7905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810" y="797599"/>
            <a:ext cx="3050375" cy="43942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80918" y="2526307"/>
            <a:ext cx="7311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期中專題實作</a:t>
            </a:r>
            <a:endParaRPr lang="zh-TW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図 6">
            <a:extLst>
              <a:ext uri="{FF2B5EF4-FFF2-40B4-BE49-F238E27FC236}">
                <a16:creationId xmlns:a16="http://schemas.microsoft.com/office/drawing/2014/main" id="{F5D290DB-0491-412E-A702-8D70EC476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86" y="5555847"/>
            <a:ext cx="10788023" cy="979683"/>
          </a:xfrm>
          <a:prstGeom prst="rect">
            <a:avLst/>
          </a:prstGeom>
        </p:spPr>
      </p:pic>
      <p:pic>
        <p:nvPicPr>
          <p:cNvPr id="20" name="Picture 19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904" y="725505"/>
            <a:ext cx="3102720" cy="4469626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122525" y="3902488"/>
            <a:ext cx="7207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自訂題目：咖啡館</a:t>
            </a:r>
            <a:endParaRPr lang="zh-TW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図 5">
            <a:extLst>
              <a:ext uri="{FF2B5EF4-FFF2-40B4-BE49-F238E27FC236}">
                <a16:creationId xmlns:a16="http://schemas.microsoft.com/office/drawing/2014/main" id="{4F2027B8-D201-4AC5-B9B1-36BF2C560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53028"/>
            <a:ext cx="3703899" cy="84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0"/>
                            </p:stCondLst>
                            <p:childTnLst>
                              <p:par>
                                <p:cTn id="16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38025" y="683713"/>
            <a:ext cx="9490935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chemeClr val="accent1"/>
                </a:solidFill>
                <a:latin typeface="+mn-ea"/>
                <a:ea typeface="+mn-ea"/>
              </a:rPr>
              <a:t>創作發想描述</a:t>
            </a:r>
            <a:endParaRPr lang="zh-TW" altLang="en-US" sz="4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8024" y="1698171"/>
            <a:ext cx="100395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用溫暖寧靜和奢華的配色，再結合古典元素，現代風格，希望給使用者有小資但又有高級感的體驗。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使用種類眾多且秀色可餐的餐點和糕點圖片，先用視覺感受來吸引使用者來消費。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136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06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図 5">
            <a:extLst>
              <a:ext uri="{FF2B5EF4-FFF2-40B4-BE49-F238E27FC236}">
                <a16:creationId xmlns:a16="http://schemas.microsoft.com/office/drawing/2014/main" id="{DEAEE860-FFC4-45F6-8848-648EF8B04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759" y="417495"/>
            <a:ext cx="2772160" cy="566977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9" name="図 8">
            <a:extLst>
              <a:ext uri="{FF2B5EF4-FFF2-40B4-BE49-F238E27FC236}">
                <a16:creationId xmlns:a16="http://schemas.microsoft.com/office/drawing/2014/main" id="{FC66A805-A3AA-41C2-AE27-6DE9AAE5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293" y="417495"/>
            <a:ext cx="3779246" cy="5669982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1238025" y="683713"/>
            <a:ext cx="2713089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chemeClr val="accent1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964179" y="1912940"/>
            <a:ext cx="2986935" cy="6286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配色</a:t>
            </a:r>
            <a:r>
              <a:rPr lang="zh-CN" altLang="en-US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和視覺回饋</a:t>
            </a:r>
            <a:endParaRPr lang="en-US" altLang="zh-TW" b="1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9136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8275"/>
          </a:xfrm>
        </p:spPr>
        <p:txBody>
          <a:bodyPr/>
          <a:lstStyle/>
          <a:p>
            <a:r>
              <a:rPr lang="zh-CN" altLang="en-US" sz="4000" b="1" dirty="0">
                <a:solidFill>
                  <a:schemeClr val="accent1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1069848" y="1372907"/>
            <a:ext cx="10058400" cy="4598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字體</a:t>
            </a:r>
            <a:endParaRPr lang="en-US" altLang="zh-CN" dirty="0"/>
          </a:p>
        </p:txBody>
      </p:sp>
      <p:pic>
        <p:nvPicPr>
          <p:cNvPr id="6" name="図 2">
            <a:extLst>
              <a:ext uri="{FF2B5EF4-FFF2-40B4-BE49-F238E27FC236}">
                <a16:creationId xmlns:a16="http://schemas.microsoft.com/office/drawing/2014/main" id="{8353B799-F55F-4CD0-894A-DE4432FC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962554"/>
            <a:ext cx="10402900" cy="41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73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8275"/>
          </a:xfrm>
        </p:spPr>
        <p:txBody>
          <a:bodyPr/>
          <a:lstStyle/>
          <a:p>
            <a:r>
              <a:rPr lang="zh-TW" altLang="en-US" sz="4000" b="1" dirty="0">
                <a:solidFill>
                  <a:schemeClr val="accent1"/>
                </a:solidFill>
                <a:latin typeface="+mn-ea"/>
                <a:ea typeface="+mn-ea"/>
              </a:rPr>
              <a:t>介面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1069848" y="1372907"/>
            <a:ext cx="10058400" cy="4598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字體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7974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2589704"/>
            <a:ext cx="10515600" cy="18273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  <a:hlinkClick r:id="rId2"/>
              </a:rPr>
              <a:t>程式碼</a:t>
            </a:r>
            <a:endParaRPr lang="en-US" altLang="zh-TW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網頁</a:t>
            </a:r>
            <a:endParaRPr lang="zh-TW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図 5">
            <a:extLst>
              <a:ext uri="{FF2B5EF4-FFF2-40B4-BE49-F238E27FC236}">
                <a16:creationId xmlns:a16="http://schemas.microsoft.com/office/drawing/2014/main" id="{BDD01193-6517-4DD6-BA31-B3F5E26D4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53028"/>
            <a:ext cx="3703899" cy="842726"/>
          </a:xfrm>
          <a:prstGeom prst="rect">
            <a:avLst/>
          </a:prstGeom>
        </p:spPr>
      </p:pic>
      <p:pic>
        <p:nvPicPr>
          <p:cNvPr id="6" name="Picture 5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794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12891"/>
            <a:ext cx="4151464" cy="59803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20009" y="3104600"/>
            <a:ext cx="3392072" cy="6832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8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THANKS!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4485F9-90F6-432D-BFF9-D47B53BB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15</a:t>
            </a:r>
          </a:p>
        </p:txBody>
      </p:sp>
    </p:spTree>
    <p:extLst>
      <p:ext uri="{BB962C8B-B14F-4D97-AF65-F5344CB8AC3E}">
        <p14:creationId xmlns:p14="http://schemas.microsoft.com/office/powerpoint/2010/main" val="34563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2589705"/>
            <a:ext cx="10515600" cy="9967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</a:rPr>
              <a:t>專案介紹</a:t>
            </a:r>
            <a:endParaRPr lang="zh-TW" alt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</p:spPr>
      </p:pic>
      <p:pic>
        <p:nvPicPr>
          <p:cNvPr id="9" name="図 5">
            <a:extLst>
              <a:ext uri="{FF2B5EF4-FFF2-40B4-BE49-F238E27FC236}">
                <a16:creationId xmlns:a16="http://schemas.microsoft.com/office/drawing/2014/main" id="{3B891323-BB59-4777-99A2-1D8853FEB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3028"/>
            <a:ext cx="3703899" cy="84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9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162306" y="315623"/>
            <a:ext cx="2106593" cy="77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5400" b="1" dirty="0">
                <a:solidFill>
                  <a:schemeClr val="accent1"/>
                </a:solidFill>
                <a:latin typeface="Lato Black" panose="020F0502020204030203"/>
                <a:cs typeface="Lato Black" panose="020F0502020204030203" pitchFamily="34" charset="0"/>
              </a:rPr>
              <a:t>介紹</a:t>
            </a:r>
            <a:endParaRPr lang="en-US" sz="5400" b="1" dirty="0">
              <a:solidFill>
                <a:schemeClr val="accent1"/>
              </a:solidFill>
              <a:latin typeface="Lato Black" panose="020F0502020204030203"/>
              <a:cs typeface="Lato Black" panose="020F050202020403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8751" y="1085642"/>
            <a:ext cx="5953705" cy="5668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現今社會，人們的生活節奏很快。每時每刻，人們都在被工作，學業功課，和 周圍不間斷更新的事物所追趕。無法慢下腳步，放鬆身心。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274320" lvl="1" indent="0">
              <a:buNone/>
            </a:pP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274320" lvl="1" indent="0">
              <a:buNone/>
            </a:pPr>
            <a:r>
              <a:rPr lang="zh-CN" altLang="en-US" sz="2000" i="1" dirty="0">
                <a:solidFill>
                  <a:schemeClr val="bg1"/>
                </a:solidFill>
                <a:latin typeface="+mn-ea"/>
              </a:rPr>
              <a:t>    ‘’日常生活中，一個人們可以休息片刻，提供悠閒安靜環境的地方有什麼呢？‘’</a:t>
            </a:r>
            <a:endParaRPr lang="en-US" altLang="zh-CN" sz="2000" i="1" dirty="0">
              <a:solidFill>
                <a:schemeClr val="bg1"/>
              </a:solidFill>
              <a:latin typeface="+mn-ea"/>
            </a:endParaRPr>
          </a:p>
          <a:p>
            <a:pPr marL="274320" lvl="1" indent="0">
              <a:buNone/>
            </a:pP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274320" lvl="1" indent="0">
              <a:buNone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           我們想到了“咖啡館”，一個有地道好喝的咖啡搭配好吃的糕點，在溫馨安靜的環境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274320" lvl="1" indent="0">
              <a:buNone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中，適合看書，聽音樂，三五好友 一起坐下來聚會聊天，有情調又小資的地方。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274320" lvl="1" indent="0">
              <a:buNone/>
            </a:pP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274320" lvl="1" indent="0">
              <a:buNone/>
            </a:pPr>
            <a:r>
              <a:rPr lang="zh-TW" altLang="en-US" sz="2000" dirty="0">
                <a:solidFill>
                  <a:schemeClr val="bg1"/>
                </a:solidFill>
                <a:latin typeface="+mn-ea"/>
              </a:rPr>
              <a:t>          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咖啡</a:t>
            </a:r>
            <a:r>
              <a:rPr lang="zh-TW" altLang="en-US" sz="2000" dirty="0">
                <a:solidFill>
                  <a:schemeClr val="bg1"/>
                </a:solidFill>
                <a:latin typeface="+mn-ea"/>
              </a:rPr>
              <a:t>有比較悠久的歷史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過程和文化</a:t>
            </a:r>
            <a:r>
              <a:rPr lang="zh-TW" altLang="en-US" sz="2000" dirty="0">
                <a:solidFill>
                  <a:schemeClr val="bg1"/>
                </a:solidFill>
                <a:latin typeface="+mn-ea"/>
              </a:rPr>
              <a:t>。而且也有較多題材可以使用，例如：咖啡的調製方法，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咖啡豆的</a:t>
            </a:r>
            <a:r>
              <a:rPr lang="zh-TW" altLang="en-US" sz="2000" dirty="0">
                <a:solidFill>
                  <a:schemeClr val="bg1"/>
                </a:solidFill>
                <a:latin typeface="+mn-ea"/>
              </a:rPr>
              <a:t>品種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，飲品種類具</a:t>
            </a:r>
            <a:r>
              <a:rPr lang="zh-TW" altLang="en-US" sz="2000" dirty="0">
                <a:solidFill>
                  <a:schemeClr val="bg1"/>
                </a:solidFill>
                <a:latin typeface="+mn-ea"/>
              </a:rPr>
              <a:t>多樣性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的特點，以及 可搭配的周邊產品等。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274320" lvl="1" indent="0">
              <a:buNone/>
            </a:pPr>
            <a:endParaRPr lang="en-US" altLang="zh-CN" sz="2000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5030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98584" y="181689"/>
            <a:ext cx="6099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000" b="1" dirty="0">
                <a:solidFill>
                  <a:schemeClr val="accent1"/>
                </a:solidFill>
                <a:latin typeface="+mn-ea"/>
                <a:cs typeface="Lato Black" panose="020F0502020204030203" pitchFamily="34" charset="0"/>
              </a:rPr>
              <a:t>遇到的困難</a:t>
            </a:r>
            <a:endParaRPr lang="en-US" sz="4000" b="1" dirty="0">
              <a:solidFill>
                <a:schemeClr val="accent1"/>
              </a:solidFill>
              <a:latin typeface="+mn-ea"/>
              <a:cs typeface="Lato Black" panose="020F0502020204030203" pitchFamily="34" charset="0"/>
            </a:endParaRP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1756180"/>
            <a:ext cx="259660" cy="259660"/>
            <a:chOff x="2288721" y="2772229"/>
            <a:chExt cx="2471965" cy="2471965"/>
          </a:xfrm>
        </p:grpSpPr>
        <p:sp>
          <p:nvSpPr>
            <p:cNvPr id="15" name="Oval 14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84066" y="1635337"/>
            <a:ext cx="9688734" cy="49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剛開始由於各自寫各的，檔案沒有一致性，導致排版錯亂。</a:t>
            </a:r>
            <a:endParaRPr lang="en-US" sz="2400" b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84066" y="2001262"/>
            <a:ext cx="9810654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改善方法：檔案與程式碼 全部整理，進一步解決排版問題。</a:t>
            </a:r>
            <a:endParaRPr lang="en-US" sz="20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8" name="Group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2959858"/>
            <a:ext cx="259660" cy="259660"/>
            <a:chOff x="2288721" y="2772229"/>
            <a:chExt cx="2471965" cy="2471965"/>
          </a:xfrm>
        </p:grpSpPr>
        <p:sp>
          <p:nvSpPr>
            <p:cNvPr id="22" name="Oval 21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1284066" y="3175558"/>
            <a:ext cx="9810654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改善方法：參考老師的教學講義，上網查詢程式寫法等。</a:t>
            </a:r>
            <a:endParaRPr lang="en-US" sz="20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5" name="Group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55655" y="4105164"/>
            <a:ext cx="259660" cy="259660"/>
            <a:chOff x="2288721" y="2772229"/>
            <a:chExt cx="2471965" cy="2471965"/>
          </a:xfrm>
        </p:grpSpPr>
        <p:sp>
          <p:nvSpPr>
            <p:cNvPr id="31" name="Oval 30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269459" y="3989005"/>
            <a:ext cx="10055033" cy="49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現階段無法支援</a:t>
            </a:r>
            <a:r>
              <a:rPr lang="en-US" altLang="zh-CN" sz="2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RWD</a:t>
            </a:r>
            <a:r>
              <a:rPr lang="zh-CN" altLang="en-US" sz="2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，以及還需增加更多的使用者體驗方面的功能。</a:t>
            </a:r>
            <a:endParaRPr lang="en-US" sz="2400" b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84066" y="4346667"/>
            <a:ext cx="9810654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改善方法：未來改善，做到支援</a:t>
            </a:r>
            <a:r>
              <a:rPr lang="en-US" altLang="zh-CN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RWD</a:t>
            </a:r>
            <a:r>
              <a:rPr lang="zh-CN" altLang="en-US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。</a:t>
            </a:r>
            <a:endParaRPr lang="en-US" sz="20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A75E788A-4D7C-47BA-9326-D37D4829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84066" y="2830526"/>
            <a:ext cx="7209694" cy="49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為了達成某些視覺效果，遇到許多難題</a:t>
            </a:r>
            <a:endParaRPr lang="en-US" sz="2400" b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30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3" grpId="0"/>
      <p:bldP spid="14" grpId="0"/>
      <p:bldP spid="21" grpId="0"/>
      <p:bldP spid="29" grpId="0"/>
      <p:bldP spid="30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in saucer, spilled over with coffee beans pouring ou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46721" y="1118331"/>
            <a:ext cx="2722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技術實作</a:t>
            </a:r>
            <a:endParaRPr lang="en-US" sz="4000" b="1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7675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6" y="2827021"/>
            <a:ext cx="3251201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Libre</a:t>
            </a:r>
            <a:r>
              <a:rPr 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 Office</a:t>
            </a:r>
          </a:p>
        </p:txBody>
      </p:sp>
      <p:pic>
        <p:nvPicPr>
          <p:cNvPr id="31" name="Picture 30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359605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838427" y="3419043"/>
            <a:ext cx="3251201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CSS</a:t>
            </a:r>
          </a:p>
        </p:txBody>
      </p:sp>
      <p:pic>
        <p:nvPicPr>
          <p:cNvPr id="34" name="Picture 3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951627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838425" y="4579455"/>
            <a:ext cx="3251201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Git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 , </a:t>
            </a:r>
            <a:r>
              <a:rPr lang="en-US" altLang="zh-CN" sz="2400" b="1" dirty="0" err="1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Sourcetree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 </a:t>
            </a:r>
            <a:endParaRPr lang="en-US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pic>
        <p:nvPicPr>
          <p:cNvPr id="12" name="Picture 11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4543649"/>
            <a:ext cx="343070" cy="49421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38426" y="3975535"/>
            <a:ext cx="3221639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JQuery</a:t>
            </a:r>
            <a:endParaRPr lang="en-US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</p:txBody>
      </p:sp>
      <p:pic>
        <p:nvPicPr>
          <p:cNvPr id="14" name="Picture 1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5135671"/>
            <a:ext cx="343070" cy="4942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838426" y="5183376"/>
            <a:ext cx="3251201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GoogleFont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 </a:t>
            </a:r>
            <a:endParaRPr lang="en-US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</p:txBody>
      </p:sp>
      <p:pic>
        <p:nvPicPr>
          <p:cNvPr id="16" name="Picture 15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63" y="2098676"/>
            <a:ext cx="343070" cy="49421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808864" y="2169214"/>
            <a:ext cx="3251201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2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75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  <p:bldP spid="32" grpId="0"/>
      <p:bldP spid="35" grpId="0"/>
      <p:bldP spid="13" grpId="0"/>
      <p:bldP spid="15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080" y="2488565"/>
            <a:ext cx="10515600" cy="1026795"/>
          </a:xfrm>
        </p:spPr>
        <p:txBody>
          <a:bodyPr/>
          <a:lstStyle/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</a:rPr>
              <a:t>專案說明</a:t>
            </a:r>
            <a:endParaRPr lang="zh-TW" alt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</p:spPr>
      </p:pic>
      <p:pic>
        <p:nvPicPr>
          <p:cNvPr id="8" name="図 5">
            <a:extLst>
              <a:ext uri="{FF2B5EF4-FFF2-40B4-BE49-F238E27FC236}">
                <a16:creationId xmlns:a16="http://schemas.microsoft.com/office/drawing/2014/main" id="{E69D9196-90AC-43F0-B2D7-23857524B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3028"/>
            <a:ext cx="3703899" cy="84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46721" y="770304"/>
            <a:ext cx="268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網站架構</a:t>
            </a:r>
            <a:endParaRPr lang="en-US" sz="4000" b="1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124198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7891" y="2165968"/>
            <a:ext cx="9873463" cy="937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首頁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主視覺形象圖，各類商品和活動</a:t>
            </a:r>
            <a:r>
              <a:rPr lang="zh-TW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區</a:t>
            </a: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，門店信息和客服</a:t>
            </a:r>
            <a:r>
              <a:rPr lang="zh-TW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區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1" name="Picture 30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181894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837892" y="3202779"/>
            <a:ext cx="9873462" cy="937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精選咖啡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巴西咖啡豆，由專家的精選，沖泡咖啡的技術，視覺圖片</a:t>
            </a:r>
            <a:endParaRPr lang="en-US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4" name="Picture 3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4239590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837894" y="4239590"/>
            <a:ext cx="9671238" cy="1380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精緻糕點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起司蛋糕，巧克力蛋糕，柳橙香派，肉桂卷，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馬卡龍，薄煎餅，視覺圖片</a:t>
            </a:r>
            <a:endParaRPr lang="en-US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</p:spTree>
    <p:extLst>
      <p:ext uri="{BB962C8B-B14F-4D97-AF65-F5344CB8AC3E}">
        <p14:creationId xmlns:p14="http://schemas.microsoft.com/office/powerpoint/2010/main" val="33876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  <p:bldP spid="32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1" y="25708"/>
            <a:ext cx="4958079" cy="6479263"/>
          </a:xfrm>
          <a:prstGeom prst="rect">
            <a:avLst/>
          </a:prstGeom>
          <a:effectLst/>
        </p:spPr>
      </p:pic>
      <p:cxnSp>
        <p:nvCxnSpPr>
          <p:cNvPr id="6" name="Straight Connector 5"/>
          <p:cNvCxnSpPr/>
          <p:nvPr/>
        </p:nvCxnSpPr>
        <p:spPr>
          <a:xfrm flipV="1">
            <a:off x="4307840" y="386080"/>
            <a:ext cx="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ket 7"/>
          <p:cNvSpPr/>
          <p:nvPr/>
        </p:nvSpPr>
        <p:spPr>
          <a:xfrm>
            <a:off x="4907280" y="65539"/>
            <a:ext cx="1402080" cy="23926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ight Bracket 8"/>
          <p:cNvSpPr/>
          <p:nvPr/>
        </p:nvSpPr>
        <p:spPr>
          <a:xfrm>
            <a:off x="4907280" y="304800"/>
            <a:ext cx="1402080" cy="173736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ight Bracket 9"/>
          <p:cNvSpPr/>
          <p:nvPr/>
        </p:nvSpPr>
        <p:spPr>
          <a:xfrm>
            <a:off x="4907280" y="2042160"/>
            <a:ext cx="1402080" cy="328168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ight Bracket 10"/>
          <p:cNvSpPr/>
          <p:nvPr/>
        </p:nvSpPr>
        <p:spPr>
          <a:xfrm>
            <a:off x="4907280" y="5334000"/>
            <a:ext cx="1402080" cy="7112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ight Bracket 11"/>
          <p:cNvSpPr/>
          <p:nvPr/>
        </p:nvSpPr>
        <p:spPr>
          <a:xfrm>
            <a:off x="4907280" y="6045200"/>
            <a:ext cx="1402080" cy="2032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Straight Connector 13"/>
          <p:cNvCxnSpPr>
            <a:stCxn id="8" idx="2"/>
          </p:cNvCxnSpPr>
          <p:nvPr/>
        </p:nvCxnSpPr>
        <p:spPr>
          <a:xfrm>
            <a:off x="6309360" y="185170"/>
            <a:ext cx="0" cy="7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17359" y="8374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主導覽列</a:t>
            </a:r>
            <a:endParaRPr lang="zh-TW" altLang="en-US" dirty="0"/>
          </a:p>
        </p:txBody>
      </p:sp>
      <p:cxnSp>
        <p:nvCxnSpPr>
          <p:cNvPr id="17" name="Straight Connector 16"/>
          <p:cNvCxnSpPr>
            <a:stCxn id="8" idx="2"/>
            <a:endCxn id="15" idx="1"/>
          </p:cNvCxnSpPr>
          <p:nvPr/>
        </p:nvCxnSpPr>
        <p:spPr>
          <a:xfrm>
            <a:off x="6309360" y="185170"/>
            <a:ext cx="507999" cy="7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17360" y="988814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主視覺形象圖</a:t>
            </a:r>
            <a:endParaRPr lang="zh-TW" altLang="en-US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17360" y="3498334"/>
            <a:ext cx="448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各類商品和活動信息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（優先度較高連結）</a:t>
            </a:r>
            <a:endParaRPr lang="zh-TW" altLang="en-US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17359" y="5504934"/>
            <a:ext cx="448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關於門店和客服信息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（優先度較低連結）</a:t>
            </a:r>
            <a:endParaRPr lang="zh-TW" altLang="en-US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17359" y="5961773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功能導覽</a:t>
            </a:r>
            <a:r>
              <a:rPr lang="en-US" altLang="zh-CN" dirty="0"/>
              <a:t>(FB, IG, etc...,)</a:t>
            </a:r>
            <a:endParaRPr lang="zh-TW" altLang="en-US" dirty="0"/>
          </a:p>
        </p:txBody>
      </p:sp>
      <p:cxnSp>
        <p:nvCxnSpPr>
          <p:cNvPr id="28" name="Straight Connector 27"/>
          <p:cNvCxnSpPr>
            <a:stCxn id="21" idx="1"/>
            <a:endCxn id="9" idx="2"/>
          </p:cNvCxnSpPr>
          <p:nvPr/>
        </p:nvCxnSpPr>
        <p:spPr>
          <a:xfrm flipH="1">
            <a:off x="6309360" y="1173480"/>
            <a:ext cx="50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2"/>
            <a:endCxn id="22" idx="1"/>
          </p:cNvCxnSpPr>
          <p:nvPr/>
        </p:nvCxnSpPr>
        <p:spPr>
          <a:xfrm>
            <a:off x="6309360" y="3683000"/>
            <a:ext cx="50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1" idx="2"/>
            <a:endCxn id="23" idx="1"/>
          </p:cNvCxnSpPr>
          <p:nvPr/>
        </p:nvCxnSpPr>
        <p:spPr>
          <a:xfrm>
            <a:off x="6309360" y="5689600"/>
            <a:ext cx="50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2"/>
            <a:endCxn id="24" idx="1"/>
          </p:cNvCxnSpPr>
          <p:nvPr/>
        </p:nvCxnSpPr>
        <p:spPr>
          <a:xfrm flipV="1">
            <a:off x="6309360" y="6146439"/>
            <a:ext cx="507999" cy="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323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2589705"/>
            <a:ext cx="10515600" cy="9967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</a:rPr>
              <a:t>設計概念</a:t>
            </a:r>
            <a:endParaRPr lang="zh-TW" alt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図 5">
            <a:extLst>
              <a:ext uri="{FF2B5EF4-FFF2-40B4-BE49-F238E27FC236}">
                <a16:creationId xmlns:a16="http://schemas.microsoft.com/office/drawing/2014/main" id="{BDD01193-6517-4DD6-BA31-B3F5E26D4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3028"/>
            <a:ext cx="3703899" cy="842726"/>
          </a:xfrm>
          <a:prstGeom prst="rect">
            <a:avLst/>
          </a:prstGeom>
        </p:spPr>
      </p:pic>
      <p:pic>
        <p:nvPicPr>
          <p:cNvPr id="6" name="Picture 5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669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ユーザー定義 3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884_Coffee Shop Business Pitch Deck_RVA_v3.potx" id="{C1322C9F-FF28-439C-83B3-ADD70030630F}" vid="{FE0D3DD2-3091-4F75-9007-330AA7DC69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C98A6E-22EC-4DD4-9EEB-7896057C12A3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71af3243-3dd4-4a8d-8c0d-dd76da1f02a5"/>
    <ds:schemaRef ds:uri="http://purl.org/dc/dcmitype/"/>
    <ds:schemaRef ds:uri="http://schemas.microsoft.com/office/infopath/2007/PartnerControls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CBCEF3AB-10D4-49E3-B75C-776D60141D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510E7F-70F5-4475-850F-7F9C0A821B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0</TotalTime>
  <Words>472</Words>
  <Application>Microsoft Office PowerPoint</Application>
  <PresentationFormat>ワイド画面</PresentationFormat>
  <Paragraphs>68</Paragraphs>
  <Slides>15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2" baseType="lpstr">
      <vt:lpstr>DengXian Light</vt:lpstr>
      <vt:lpstr>Lato Black</vt:lpstr>
      <vt:lpstr>Microsoft YaHei</vt:lpstr>
      <vt:lpstr>Arial</vt:lpstr>
      <vt:lpstr>Calibri</vt:lpstr>
      <vt:lpstr>Lato</vt:lpstr>
      <vt:lpstr>Office Theme</vt:lpstr>
      <vt:lpstr>Slide 1</vt:lpstr>
      <vt:lpstr>PowerPoint プレゼンテーション</vt:lpstr>
      <vt:lpstr>Slide 2</vt:lpstr>
      <vt:lpstr>Slide 12</vt:lpstr>
      <vt:lpstr>Slide 5</vt:lpstr>
      <vt:lpstr>專案說明</vt:lpstr>
      <vt:lpstr>Slide 6</vt:lpstr>
      <vt:lpstr>PowerPoint プレゼンテーション</vt:lpstr>
      <vt:lpstr>PowerPoint プレゼンテーション</vt:lpstr>
      <vt:lpstr>創作發想描述</vt:lpstr>
      <vt:lpstr>設計概念</vt:lpstr>
      <vt:lpstr>設計概念</vt:lpstr>
      <vt:lpstr>介面</vt:lpstr>
      <vt:lpstr>PowerPoint プレゼンテーション</vt:lpstr>
      <vt:lpstr>Slide 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2020-04-29T17:02:34Z</dcterms:created>
  <dcterms:modified xsi:type="dcterms:W3CDTF">2020-04-30T05:30:32Z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